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68" r:id="rId17"/>
    <p:sldId id="273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866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82418-4AAE-4E7E-8335-7130BAF70F28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9EC87-BE0A-4CE4-85C8-7C88B8D18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15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駕駛場景組件預測工作量和眼球運動量</a:t>
            </a:r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場景組件：道路彎曲角度，路面面積，行人，道路標誌，基礎設施，和植被樹木，而他們的眼睛測量瞳孔直徑，注視持續時間和掃視幅度。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4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照努力等級排序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第一輪駕駛視覺場景內容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75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努力等級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路面與植被之間的關係很弱。而努力等級與彎道關係最密切。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眼球行為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相較於掃視幅度，瞳孔直徑和注視持續時間相關性較弱。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掃紹幅度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植被負相關，可能會被解釋為背景。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使用傳統的</a:t>
            </a:r>
            <a:r>
              <a:rPr lang="en-US" altLang="zh-TW" dirty="0"/>
              <a:t>66.7</a:t>
            </a:r>
            <a:r>
              <a:rPr lang="zh-TW" altLang="en-US" dirty="0"/>
              <a:t>％的數據建模，</a:t>
            </a:r>
            <a:r>
              <a:rPr lang="en-US" altLang="zh-TW" dirty="0"/>
              <a:t>60</a:t>
            </a:r>
            <a:r>
              <a:rPr lang="zh-TW" altLang="en-US" dirty="0"/>
              <a:t>個影片中隨機抽取</a:t>
            </a:r>
            <a:r>
              <a:rPr lang="en-US" altLang="zh-TW" dirty="0"/>
              <a:t>40</a:t>
            </a:r>
            <a:r>
              <a:rPr lang="zh-TW" altLang="en-US" dirty="0"/>
              <a:t>個片段。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71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駕駛努力程度相關性高</a:t>
            </a:r>
            <a:endParaRPr lang="en-US" altLang="zh-TW" dirty="0"/>
          </a:p>
          <a:p>
            <a:r>
              <a:rPr lang="zh-TW" altLang="en-US" dirty="0"/>
              <a:t>瞳孔直徑相關性弱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613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注視持續時間相關性中</a:t>
            </a:r>
            <a:endParaRPr lang="en-US" altLang="zh-TW" dirty="0"/>
          </a:p>
          <a:p>
            <a:r>
              <a:rPr lang="zh-TW" altLang="en-US" dirty="0"/>
              <a:t>掃視幅度相關性高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53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VA</a:t>
            </a:r>
            <a:r>
              <a:rPr lang="zh-TW" altLang="en-US" dirty="0"/>
              <a:t>驗證評估</a:t>
            </a:r>
            <a:endParaRPr lang="en-US" altLang="zh-TW" dirty="0"/>
          </a:p>
          <a:p>
            <a:r>
              <a:rPr lang="zh-TW" altLang="en-US" dirty="0"/>
              <a:t>注視持續時間相關性中</a:t>
            </a:r>
            <a:endParaRPr lang="en-US" altLang="zh-TW" dirty="0"/>
          </a:p>
          <a:p>
            <a:r>
              <a:rPr lang="zh-TW" altLang="en-US" dirty="0"/>
              <a:t>掃視幅度相關性高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480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77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駕駛員監控系統可監測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駕駛員眼睛閉合程度、眨眼頻率、臉部表情、頭部姿態、頭部位置、視線方向和行為等體徵來判斷駕駛員的狀態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57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駕駛員監控系統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(DMS)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77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不同類型的道路（農村，郊區，和高速公路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83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眼球運動的測量</a:t>
            </a:r>
            <a:r>
              <a:rPr lang="en-US" altLang="zh-TW" dirty="0"/>
              <a:t>: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瞳孔直徑、注視持續時間和掃視幅度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利用駕駛員監控系統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(DMS)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驗證駕駛從自動到手動的視覺行為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44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53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影片中眼睛注視數據為平均</a:t>
            </a:r>
            <a:r>
              <a:rPr lang="en-US" altLang="zh-TW" dirty="0"/>
              <a:t>0.3</a:t>
            </a:r>
            <a:r>
              <a:rPr lang="zh-TW" altLang="en-US" dirty="0"/>
              <a:t>秒</a:t>
            </a:r>
            <a:r>
              <a:rPr lang="en-US" altLang="zh-TW" dirty="0"/>
              <a:t>:</a:t>
            </a:r>
            <a:r>
              <a:rPr lang="zh-TW" altLang="en-US" dirty="0"/>
              <a:t>在</a:t>
            </a:r>
            <a:r>
              <a:rPr lang="en-US" altLang="zh-TW" dirty="0"/>
              <a:t>3</a:t>
            </a:r>
            <a:r>
              <a:rPr lang="zh-TW" altLang="en-US" dirty="0"/>
              <a:t>秒鐘內可能會發生</a:t>
            </a:r>
            <a:r>
              <a:rPr lang="en-US" altLang="zh-TW" dirty="0"/>
              <a:t>10</a:t>
            </a:r>
            <a:r>
              <a:rPr lang="zh-TW" altLang="en-US" dirty="0"/>
              <a:t>次注視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22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左上</a:t>
            </a:r>
            <a:r>
              <a:rPr lang="en-US" altLang="zh-TW" dirty="0"/>
              <a:t>:</a:t>
            </a:r>
            <a:r>
              <a:rPr lang="zh-TW" altLang="en-US" dirty="0"/>
              <a:t>可見場景</a:t>
            </a:r>
            <a:endParaRPr lang="en-US" altLang="zh-TW" dirty="0"/>
          </a:p>
          <a:p>
            <a:r>
              <a:rPr lang="zh-TW" altLang="en-US" dirty="0">
                <a:effectLst/>
              </a:rPr>
              <a:t>（</a:t>
            </a:r>
            <a:r>
              <a:rPr lang="en-US" altLang="zh-TW" dirty="0">
                <a:effectLst/>
              </a:rPr>
              <a:t>1</a:t>
            </a:r>
            <a:r>
              <a:rPr lang="zh-TW" altLang="en-US" dirty="0">
                <a:effectLst/>
              </a:rPr>
              <a:t>）路面，</a:t>
            </a:r>
          </a:p>
          <a:p>
            <a:r>
              <a:rPr lang="zh-TW" altLang="en-US" dirty="0">
                <a:effectLst/>
              </a:rPr>
              <a:t>（</a:t>
            </a:r>
            <a:r>
              <a:rPr lang="en-US" altLang="zh-TW" dirty="0">
                <a:effectLst/>
              </a:rPr>
              <a:t>2</a:t>
            </a:r>
            <a:r>
              <a:rPr lang="zh-TW" altLang="en-US" dirty="0">
                <a:effectLst/>
              </a:rPr>
              <a:t>）道路使用者（車輛，自行車，行人），</a:t>
            </a:r>
          </a:p>
          <a:p>
            <a:r>
              <a:rPr lang="zh-TW" altLang="en-US" dirty="0">
                <a:effectLst/>
              </a:rPr>
              <a:t>（</a:t>
            </a:r>
            <a:r>
              <a:rPr lang="en-US" altLang="zh-TW" dirty="0">
                <a:effectLst/>
              </a:rPr>
              <a:t>3</a:t>
            </a:r>
            <a:r>
              <a:rPr lang="zh-TW" altLang="en-US" dirty="0">
                <a:effectLst/>
              </a:rPr>
              <a:t>）標誌（停車標誌，人行橫道，廣告牌廣告等），</a:t>
            </a:r>
          </a:p>
          <a:p>
            <a:r>
              <a:rPr lang="zh-TW" altLang="en-US" dirty="0">
                <a:effectLst/>
              </a:rPr>
              <a:t>（</a:t>
            </a:r>
            <a:r>
              <a:rPr lang="en-US" altLang="zh-TW" dirty="0">
                <a:effectLst/>
              </a:rPr>
              <a:t>4</a:t>
            </a:r>
            <a:r>
              <a:rPr lang="zh-TW" altLang="en-US" dirty="0">
                <a:effectLst/>
              </a:rPr>
              <a:t>）建築物（房屋，燈桿，圍欄等），以及</a:t>
            </a:r>
          </a:p>
          <a:p>
            <a:r>
              <a:rPr lang="zh-TW" altLang="en-US" dirty="0">
                <a:effectLst/>
              </a:rPr>
              <a:t>（</a:t>
            </a:r>
            <a:r>
              <a:rPr lang="en-US" altLang="zh-TW" dirty="0">
                <a:effectLst/>
              </a:rPr>
              <a:t>5</a:t>
            </a:r>
            <a:r>
              <a:rPr lang="zh-TW" altLang="en-US" dirty="0">
                <a:effectLst/>
              </a:rPr>
              <a:t>）植物（樹木，灌木叢，樹籬等）。</a:t>
            </a:r>
          </a:p>
          <a:p>
            <a:endParaRPr lang="en-US" altLang="zh-TW" dirty="0"/>
          </a:p>
          <a:p>
            <a:r>
              <a:rPr lang="zh-TW" altLang="en-US" dirty="0"/>
              <a:t>右上</a:t>
            </a:r>
            <a:r>
              <a:rPr lang="en-US" altLang="zh-TW" dirty="0"/>
              <a:t>:</a:t>
            </a:r>
            <a:r>
              <a:rPr lang="zh-TW" altLang="en-US" dirty="0"/>
              <a:t>視覺工作負荷 努力等級</a:t>
            </a:r>
            <a:endParaRPr lang="en-US" altLang="zh-TW" dirty="0"/>
          </a:p>
          <a:p>
            <a:r>
              <a:rPr lang="zh-TW" altLang="en-US" dirty="0"/>
              <a:t>右下</a:t>
            </a:r>
            <a:r>
              <a:rPr lang="en-US" altLang="zh-TW" dirty="0"/>
              <a:t>:</a:t>
            </a:r>
            <a:r>
              <a:rPr lang="zh-TW" altLang="en-US" dirty="0"/>
              <a:t>瞳孔直徑、注視持續時間、掃視幅度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46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arbitrary units</a:t>
            </a:r>
            <a:r>
              <a:rPr lang="zh-TW" altLang="en-US" dirty="0"/>
              <a:t>任意單位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影片結束後 出現工作努力量表 受測者用游標移動刻度從非常低到非常高分數</a:t>
            </a:r>
            <a:r>
              <a:rPr lang="en-US" altLang="zh-TW" dirty="0"/>
              <a:t>0-100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EC87-BE0A-4CE4-85C8-7C88B8D18B4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28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15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48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9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96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73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25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2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40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2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DA03F-1A85-4C65-8D89-04F10422F8A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3589-066F-4F19-839A-A0E8371C7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41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200" b="1" dirty="0"/>
              <a:t>Prediction of effort and eye movement measures from driving scene components</a:t>
            </a:r>
            <a:endParaRPr lang="zh-TW" altLang="en-US" sz="42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Christopher </a:t>
            </a:r>
            <a:r>
              <a:rPr lang="en-US" altLang="zh-TW" dirty="0" err="1"/>
              <a:t>Cabrall</a:t>
            </a:r>
            <a:r>
              <a:rPr lang="en-US" altLang="zh-TW" dirty="0"/>
              <a:t> , </a:t>
            </a:r>
            <a:r>
              <a:rPr lang="en-US" altLang="zh-TW" dirty="0" err="1"/>
              <a:t>Riender</a:t>
            </a:r>
            <a:r>
              <a:rPr lang="en-US" altLang="zh-TW" dirty="0"/>
              <a:t> </a:t>
            </a:r>
            <a:r>
              <a:rPr lang="en-US" altLang="zh-TW" dirty="0" err="1"/>
              <a:t>Happee</a:t>
            </a:r>
            <a:r>
              <a:rPr lang="en-US" altLang="zh-TW" dirty="0"/>
              <a:t>, </a:t>
            </a:r>
            <a:r>
              <a:rPr lang="en-US" altLang="zh-TW" dirty="0" err="1"/>
              <a:t>Joost</a:t>
            </a:r>
            <a:r>
              <a:rPr lang="en-US" altLang="zh-TW" dirty="0"/>
              <a:t> Winter</a:t>
            </a:r>
          </a:p>
          <a:p>
            <a:r>
              <a:rPr lang="en-US" altLang="zh-TW" dirty="0"/>
              <a:t>Transportation Research Part F 68 (2020) 187–197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49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每個片段的駕駛場景視覺特徵，包括平均努力等級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000" dirty="0"/>
              <a:t>眼球運動的測量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位受測者平均努力分數（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24.40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％，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11.10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瞳孔直徑的平均值（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4129.81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60.42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平均注視持續時間（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433.99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74.27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掃視幅度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 = 1.79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deg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SD = 0.67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deg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33" y="129780"/>
            <a:ext cx="4097512" cy="66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286932"/>
            <a:ext cx="10515600" cy="55710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線性回歸分析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場景元件、努力等級、駕駛眼部測量值的獨立變量之間的關係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使用傳統的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66.7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％的數據建模。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執行了三個單獨的驗證評估（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），以確定兩輪的一致性，並交叉驗證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對第一輪第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數據計算的模型，預測第二輪中相同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片段數據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對第一輪第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片段的數據，預測第一輪其餘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對第一輪第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片段的數據，預測第二輪其餘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2288"/>
            <a:ext cx="8559770" cy="2589212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xmlns="" id="{D247EC8D-899B-41B1-B1CD-4043AA391D92}"/>
              </a:ext>
            </a:extLst>
          </p:cNvPr>
          <p:cNvCxnSpPr>
            <a:cxnSpLocks/>
          </p:cNvCxnSpPr>
          <p:nvPr/>
        </p:nvCxnSpPr>
        <p:spPr>
          <a:xfrm>
            <a:off x="8199455" y="3615196"/>
            <a:ext cx="34164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44331FAD-8071-4A4D-B1DB-1D83272FFEB0}"/>
              </a:ext>
            </a:extLst>
          </p:cNvPr>
          <p:cNvCxnSpPr>
            <a:cxnSpLocks/>
          </p:cNvCxnSpPr>
          <p:nvPr/>
        </p:nvCxnSpPr>
        <p:spPr>
          <a:xfrm>
            <a:off x="6251749" y="3615196"/>
            <a:ext cx="34164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3DC0B5C7-DE7B-491C-8B56-AC24CB6147E8}"/>
              </a:ext>
            </a:extLst>
          </p:cNvPr>
          <p:cNvCxnSpPr>
            <a:cxnSpLocks/>
          </p:cNvCxnSpPr>
          <p:nvPr/>
        </p:nvCxnSpPr>
        <p:spPr>
          <a:xfrm>
            <a:off x="2815213" y="3615196"/>
            <a:ext cx="3416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等腰三角形 6">
            <a:extLst>
              <a:ext uri="{FF2B5EF4-FFF2-40B4-BE49-F238E27FC236}">
                <a16:creationId xmlns:a16="http://schemas.microsoft.com/office/drawing/2014/main" xmlns="" id="{AA2DF8CB-F159-41E5-BD54-5123A18EA82D}"/>
              </a:ext>
            </a:extLst>
          </p:cNvPr>
          <p:cNvSpPr/>
          <p:nvPr/>
        </p:nvSpPr>
        <p:spPr>
          <a:xfrm>
            <a:off x="859383" y="3615196"/>
            <a:ext cx="126442" cy="7791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xmlns="" id="{BAE1FD92-E677-473A-909F-03E1D59C0893}"/>
              </a:ext>
            </a:extLst>
          </p:cNvPr>
          <p:cNvSpPr/>
          <p:nvPr/>
        </p:nvSpPr>
        <p:spPr>
          <a:xfrm>
            <a:off x="859383" y="3794710"/>
            <a:ext cx="126442" cy="7791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23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2495"/>
            <a:ext cx="8071643" cy="18867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286932"/>
            <a:ext cx="10515600" cy="55710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所有受測者通用的建模和驗證評估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2.3.4.5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顯示了每個獨立變量隨機選擇的第一輪第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片段的回歸模型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54" y="4445728"/>
            <a:ext cx="8043946" cy="197532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235200" y="4255408"/>
            <a:ext cx="575733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690840" y="6145695"/>
            <a:ext cx="486976" cy="2753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29656" y="38860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143643" y="57763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</a:p>
        </p:txBody>
      </p:sp>
    </p:spTree>
    <p:extLst>
      <p:ext uri="{BB962C8B-B14F-4D97-AF65-F5344CB8AC3E}">
        <p14:creationId xmlns:p14="http://schemas.microsoft.com/office/powerpoint/2010/main" val="332589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4535496"/>
            <a:ext cx="8051800" cy="19741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3171"/>
            <a:ext cx="8051800" cy="19823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286932"/>
            <a:ext cx="10515600" cy="55710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所有受測者通用的建模和驗證評估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2.3.4.5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顯示了每個獨立變量隨機選擇的第一輪第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片段的回歸模型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218268" y="4255408"/>
            <a:ext cx="558800" cy="3427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775659" y="6213021"/>
            <a:ext cx="575733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497668" y="3887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169043" y="58728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</a:p>
        </p:txBody>
      </p:sp>
    </p:spTree>
    <p:extLst>
      <p:ext uri="{BB962C8B-B14F-4D97-AF65-F5344CB8AC3E}">
        <p14:creationId xmlns:p14="http://schemas.microsoft.com/office/powerpoint/2010/main" val="233396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36800"/>
            <a:ext cx="8845468" cy="434581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286932"/>
            <a:ext cx="10515600" cy="55710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所有受測者通用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的建模和驗證評估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通過觀察分數與場景元件回歸預測分析相關係數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8200" y="3658790"/>
            <a:ext cx="59586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對第一輪第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數據計算的模型，預測第二輪中相同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片段數據</a:t>
            </a:r>
            <a:endParaRPr lang="en-US" altLang="zh-TW" sz="1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38200" y="4920455"/>
            <a:ext cx="4932761" cy="34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對第一輪第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片段的數據，預測第一輪其餘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endParaRPr lang="en-US" altLang="zh-TW" sz="1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8200" y="6184792"/>
            <a:ext cx="4932761" cy="34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對第一輪第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片段的數據，預測第二輪其餘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</a:p>
        </p:txBody>
      </p:sp>
      <p:sp>
        <p:nvSpPr>
          <p:cNvPr id="15" name="橢圓 14"/>
          <p:cNvSpPr/>
          <p:nvPr/>
        </p:nvSpPr>
        <p:spPr>
          <a:xfrm>
            <a:off x="7988300" y="3187700"/>
            <a:ext cx="368301" cy="190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7988299" y="3658790"/>
            <a:ext cx="368301" cy="190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9136613" y="320892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具高度相關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6885782" y="4610100"/>
            <a:ext cx="34051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885782" y="5892800"/>
            <a:ext cx="34051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6885782" y="6184792"/>
            <a:ext cx="1000918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6885782" y="4920455"/>
            <a:ext cx="1000918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6885782" y="5091720"/>
            <a:ext cx="500459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V="1">
            <a:off x="6885782" y="6359002"/>
            <a:ext cx="500459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9171999" y="510442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相關係數在中到弱</a:t>
            </a: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6885782" y="4780805"/>
            <a:ext cx="873918" cy="127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6885782" y="6053381"/>
            <a:ext cx="873918" cy="127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9163282" y="575176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</a:p>
        </p:txBody>
      </p:sp>
    </p:spTree>
    <p:extLst>
      <p:ext uri="{BB962C8B-B14F-4D97-AF65-F5344CB8AC3E}">
        <p14:creationId xmlns:p14="http://schemas.microsoft.com/office/powerpoint/2010/main" val="36625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286932"/>
            <a:ext cx="10515600" cy="55710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級別的建模和驗證評估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通過觀察分數和場景原物的迴歸分析預測相關係數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73586"/>
            <a:ext cx="10267656" cy="407801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38200" y="3582590"/>
            <a:ext cx="56028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對第一輪第</a:t>
            </a:r>
            <a:r>
              <a:rPr lang="en-US" altLang="zh-TW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數據計算的模型，預測第二輪中相同</a:t>
            </a:r>
            <a:r>
              <a:rPr lang="en-US" altLang="zh-TW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片段數據</a:t>
            </a:r>
            <a:endParaRPr lang="en-US" altLang="zh-TW" sz="15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38200" y="4694387"/>
            <a:ext cx="4641014" cy="326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對第一輪第</a:t>
            </a:r>
            <a:r>
              <a:rPr lang="en-US" altLang="zh-TW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片段的數據，預測第一輪其餘</a:t>
            </a:r>
            <a:r>
              <a:rPr lang="en-US" altLang="zh-TW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endParaRPr lang="en-US" altLang="zh-TW" sz="15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200" y="5779636"/>
            <a:ext cx="4641014" cy="326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對第一輪第</a:t>
            </a:r>
            <a:r>
              <a:rPr lang="en-US" altLang="zh-TW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片段的數據，預測第二輪其餘</a:t>
            </a:r>
            <a:r>
              <a:rPr lang="en-US" altLang="zh-TW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15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</a:p>
        </p:txBody>
      </p:sp>
      <p:sp>
        <p:nvSpPr>
          <p:cNvPr id="10" name="橢圓 9"/>
          <p:cNvSpPr/>
          <p:nvPr/>
        </p:nvSpPr>
        <p:spPr>
          <a:xfrm>
            <a:off x="7912100" y="3314700"/>
            <a:ext cx="431801" cy="2678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912100" y="3872508"/>
            <a:ext cx="431801" cy="2678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0273460" y="344864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具高度相關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6441016" y="4605487"/>
            <a:ext cx="4423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441016" y="5736923"/>
            <a:ext cx="4423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6441016" y="5181600"/>
            <a:ext cx="1293284" cy="80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6441016" y="6284160"/>
            <a:ext cx="1293284" cy="80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0370761" y="469438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中到高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6441016" y="4800600"/>
            <a:ext cx="103928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441016" y="5905500"/>
            <a:ext cx="103928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441016" y="5021271"/>
            <a:ext cx="119168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441016" y="6106520"/>
            <a:ext cx="119168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0478644" y="57796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</a:p>
        </p:txBody>
      </p:sp>
    </p:spTree>
    <p:extLst>
      <p:ext uri="{BB962C8B-B14F-4D97-AF65-F5344CB8AC3E}">
        <p14:creationId xmlns:p14="http://schemas.microsoft.com/office/powerpoint/2010/main" val="134643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駕駛場景預測努力等級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並不是所有的駕駛場景中的元件都與努力等級相關。例如，路面與植被之間的關係很弱。而努力等級與彎道關係最密切。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駕駛場景預測駕駛員的眼球行為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瞳孔直徑與預測與駕駛場景元件無相關性。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注視持續時間相關性較弱。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掃視幅度最具相關性。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313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本研究建立了駕駛場景元件與主觀駕駛員努力之間的相關性，以及注視持續時間和掃視幅度的客觀測量。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道路彎道角度為判斷駕駛工作努力程度，並且對眼球運動具顯著影響。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掃視幅度是眼部測量指標。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駕駛場景回歸模型的一致性和驗證評估都具有預測能力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，這與預測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駕駛的努力程度和眼球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行為有關。</a:t>
            </a:r>
          </a:p>
        </p:txBody>
      </p:sp>
    </p:spTree>
    <p:extLst>
      <p:ext uri="{BB962C8B-B14F-4D97-AF65-F5344CB8AC3E}">
        <p14:creationId xmlns:p14="http://schemas.microsoft.com/office/powerpoint/2010/main" val="132147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自動駕駛的出現，駕駛員不再持續的參與駕駛任務，直到他們重新取回駕駛權為止，許多研究在確定駕駛員拿回控制權的時間預測的狀況認知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(SA)</a:t>
            </a:r>
          </a:p>
          <a:p>
            <a:pPr fontAlgn="t">
              <a:lnSpc>
                <a:spcPct val="150000"/>
              </a:lnSpc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t"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目前的狀況認知測量方法主要缺點為在應用中具破壞性，取代傳統狀況認知測量的是駕駛員監控系統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(Driver monitoring systems ,DMS)</a:t>
            </a:r>
          </a:p>
          <a:p>
            <a:pPr fontAlgn="t">
              <a:lnSpc>
                <a:spcPct val="150000"/>
              </a:lnSpc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t">
              <a:lnSpc>
                <a:spcPct val="150000"/>
              </a:lnSpc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046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此研究使用連續的現實世界駕駛場景。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眾包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Cabrall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et al., 2018)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和半自動註釋</a:t>
            </a:r>
            <a:r>
              <a:rPr lang="it-IT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(Jin, Li, Ma, Guo, &amp; Yu, 2017)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用於快速執行分類，建構所需內容的場景庫。以及處理駕駛場景，對場景進行編碼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(Yu, Xian, Chen, Liu, Liao,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Madhavan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&amp; Darrell, 2018)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DMS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需先編列出簡單和複雜的駕駛環境，以確保相對於駕駛場景的視覺需求來評估眼球的運動。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Waard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）證明，與無噪音的公路相比，有噪音的公路駕駛員的工作量增加了；與單調的沼澤地相比，農村植被也增加了駕駛員的工作量。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Foy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Chapman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）證明了道路類型的心智負荷從高到低為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雙車道、主幹道、市中心、郊區道路。</a:t>
            </a:r>
          </a:p>
        </p:txBody>
      </p:sp>
    </p:spTree>
    <p:extLst>
      <p:ext uri="{BB962C8B-B14F-4D97-AF65-F5344CB8AC3E}">
        <p14:creationId xmlns:p14="http://schemas.microsoft.com/office/powerpoint/2010/main" val="320724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駕駛眼球的專注點經常更換例如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駕駛在遇到轉彎時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(Olson, 1964)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、前方是否有車輛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Mourant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Rockwell, &amp;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Rackoff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1969)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、道路標誌或路邊標記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Mourant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&amp; Rockwell, 1970)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、有其他車輛靠近和過彎</a:t>
            </a:r>
            <a:r>
              <a:rPr lang="de-DE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(Land &amp; Lee, 1994; Laya, 1992)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、在不同類型的道路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(Chapman &amp; Underwood, 1998)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89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將駕駛場景量化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眼球運動的測量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駕駛員的努力等級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視覺工作負荷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44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位受測者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女，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、年齡介於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18-36(M=26.6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SD=4.26)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、平均駕駛經驗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年（</a:t>
            </a:r>
            <a:r>
              <a:rPr lang="en-US" altLang="zh-TW" sz="68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7.20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68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4.20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實驗設備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顯示器、眼動儀、下巴支架、遊戲方向盤、滑鼠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6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BenQ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XL2420T-B 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英寸、解析度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1920×1080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像素。顯示器位於受測者前方約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公分處。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眼動儀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Research </a:t>
            </a:r>
            <a:r>
              <a:rPr lang="en-US" altLang="zh-TW" sz="6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Eyelink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1000 Plus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、刺激顯示區域的邊界對應於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大約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31/18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度的水平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垂直視角、掃視速度閾值為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秒，掃視加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速度閾值為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3800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68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，掃視運動閾值為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度。位於顯示器後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分處。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方向盤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:Logitech G27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滑鼠用於視覺工作負荷。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133" y="3577165"/>
            <a:ext cx="4004733" cy="31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9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個隨機出現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秒長的行車片段，片段結束後進行評分，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個片段結束後休息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分鐘，再進行第二回合。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每次測驗都在螢幕中央使用滑鼠點擊校正點開始，在此期間，他們手放在方向盤上，同時想像他們正在接管控制權。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影片從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Cabrall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等人提供的駕駛場景庫中選擇了不同複雜程度片段。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影片中眼睛注視數據為平均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91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繪製駕駛場景組件並對其進行了顏色編碼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(cf.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CityScapes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Dataset, 2018)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道路使用者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植被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5"/>
            <a:ext cx="4429743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0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眼動儀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秒持續時間：平均瞳孔直徑（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arbitrary units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）、平均注視時間（毫秒）、平均掃視幅度（度）。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駕駛工作努力量表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01407"/>
            <a:ext cx="8178637" cy="17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1475</Words>
  <Application>Microsoft Office PowerPoint</Application>
  <PresentationFormat>寬螢幕</PresentationFormat>
  <Paragraphs>159</Paragraphs>
  <Slides>17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Calibri Light</vt:lpstr>
      <vt:lpstr>Office 佈景主題</vt:lpstr>
      <vt:lpstr>Prediction of effort and eye movement measures from driving scene components</vt:lpstr>
      <vt:lpstr>Introduction</vt:lpstr>
      <vt:lpstr>Introduction</vt:lpstr>
      <vt:lpstr>Introduction</vt:lpstr>
      <vt:lpstr>Introduction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Discussion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effort and eye movement measures from driving scene components</dc:title>
  <dc:creator>彭詩芸</dc:creator>
  <cp:lastModifiedBy>彭詩芸</cp:lastModifiedBy>
  <cp:revision>44</cp:revision>
  <dcterms:created xsi:type="dcterms:W3CDTF">2020-02-19T06:57:05Z</dcterms:created>
  <dcterms:modified xsi:type="dcterms:W3CDTF">2020-02-21T03:14:58Z</dcterms:modified>
</cp:coreProperties>
</file>